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4" r:id="rId7"/>
    <p:sldId id="266" r:id="rId8"/>
    <p:sldId id="261" r:id="rId9"/>
    <p:sldId id="267" r:id="rId10"/>
    <p:sldId id="262" r:id="rId11"/>
    <p:sldId id="265" r:id="rId12"/>
    <p:sldId id="263" r:id="rId13"/>
    <p:sldId id="260" r:id="rId14"/>
    <p:sldId id="272" r:id="rId15"/>
    <p:sldId id="270" r:id="rId16"/>
    <p:sldId id="271" r:id="rId17"/>
    <p:sldId id="269" r:id="rId18"/>
    <p:sldId id="277" r:id="rId19"/>
    <p:sldId id="278" r:id="rId20"/>
    <p:sldId id="275" r:id="rId21"/>
    <p:sldId id="276" r:id="rId22"/>
    <p:sldId id="279" r:id="rId23"/>
    <p:sldId id="284" r:id="rId24"/>
    <p:sldId id="281" r:id="rId25"/>
    <p:sldId id="285" r:id="rId26"/>
    <p:sldId id="280" r:id="rId27"/>
    <p:sldId id="283" r:id="rId28"/>
    <p:sldId id="282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90"/>
  </p:normalViewPr>
  <p:slideViewPr>
    <p:cSldViewPr snapToGrid="0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10C0-32C6-602F-2B72-C8A41B8F8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047C5-9C87-1514-148B-BF569FB9D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82082-B76F-BAEF-A19D-B2E28E91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C6181-0274-961A-17C6-A2A2B7D4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A49F8-215D-0ADE-119B-664812B6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1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B98E9-A63A-0D73-FC24-4B96B2FF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86EA3-FA73-8DD6-8867-5B1103341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24DED-30B9-7ACC-F56C-9C264352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00854-4B1D-B93C-282B-DCB6D2D6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1E17-EB69-9F18-1553-02275CDB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9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69667-45AB-41CB-1038-A352C6C1F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0C24C-278B-2C82-ECDE-ABA33E7F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209F9-E30B-C9E7-AE58-B6B822179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25703-5955-FD54-708C-B5087809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AEB1B-B36D-8B0B-57C5-3B7E9D7F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0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9656-32E6-F3A4-3B76-A1DBC7E9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97B5A-40DE-6064-3DD4-8B0DCD976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3D052-66FC-633D-23DE-2113844B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54906-7221-5842-0705-4402469A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E0DD8-441B-7E68-1506-6BD28711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8A0D-FD93-9476-9967-FFBDCFC2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48FB6-57FC-CDB0-19C5-82B579485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2EBD7-BAFC-AD63-106A-06B734B1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F25FE-A657-1A34-62B5-BDB7964A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F1FBD-F7B5-5F48-D4DA-4DFCC99D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0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5706-AD4F-4783-0DB9-7DED388E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B0FD3-DA66-838A-AB78-21AF470FD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26E4F-BE92-CDE4-699C-A969F148C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A9922-7799-D098-F3A4-8A0C6CAA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53A2E-C209-936C-EDEF-AF26C99A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6902D-8425-409E-9E8F-C0AA4611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0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93D3-B2B6-4087-66AA-B73856C4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9C1CD-C157-4D97-4AA9-764672F48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10B73-D38C-97F5-03F2-CB57870BB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726CA0-2E07-DA09-D2F9-7572FC2BD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5BF1D-1E9F-7150-D781-3160AF730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A1FB04-8E08-3E51-8E3A-8FF553409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7F95FD-A64C-E0E2-B20A-6E520335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A5F9D-0737-B3DC-B321-CAFFD394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6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679AC-31C2-2716-DFC0-C7634679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B1925-A732-8A1A-AB2C-BE6EFF40D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A5960-C840-A10B-88C9-BCEAC61A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1C2CF-4F81-642C-448C-487E1575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7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2C7EC-16D2-02A3-194C-66D23668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625C5-AAA2-CAC4-95CA-79643C9D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F5B85-A0B8-0D48-7915-C5A34679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9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993EE-CF29-5743-7182-65A2A829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CBF19-3375-7712-2F47-9252A7E3B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7C5A9-BFB0-4F27-1CD4-59F3BB8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27CE9-9488-AF8F-270B-2A1D2C0E9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A8331-4CDA-65E5-1813-C01655E3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2BCAD-977D-2374-2935-3673D71B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3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7E74-CDE5-AA41-B4CB-B6C54BDD0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69A591-1654-1A4F-BE90-3B2FB82AF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7FE47-6D81-A4DB-4D06-D2701D034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2027-0373-F3D9-0DB9-95DA2F40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98D66-0FE5-8DB1-A6BB-D564165A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EFD7C-AC2D-91E8-3E46-DDCD0D0C1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7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C984A7-4CD8-DA31-F98E-F3F54568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69D31-8A98-9EAA-4646-B0CBEECB3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5256D-8EF5-F993-CF68-4834AF240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85E6-AF53-AE49-89A7-B7DFBFF0BBB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0296B-E7F0-CAA8-66BC-6B5C0570F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49544-6343-1256-F329-D387E2691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0F65B-C4DE-E949-BB17-81E47DF2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2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50035A23/" TargetMode="External"/><Relationship Id="rId2" Type="http://schemas.openxmlformats.org/officeDocument/2006/relationships/hyperlink" Target="https://www.mcmaster.com/5427a206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mooth-on.com/products/vytaflex-2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8904K41" TargetMode="External"/><Relationship Id="rId2" Type="http://schemas.openxmlformats.org/officeDocument/2006/relationships/hyperlink" Target="https://www.schmalz.com/en-us/product/10.01.01.0014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mooth-on.com/products/vytaflex-3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aster.com/61165K81/" TargetMode="External"/><Relationship Id="rId2" Type="http://schemas.openxmlformats.org/officeDocument/2006/relationships/hyperlink" Target="https://www.mcmaster.com/3794N111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mooth-on.com/products/vytaflex-20/" TargetMode="External"/><Relationship Id="rId4" Type="http://schemas.openxmlformats.org/officeDocument/2006/relationships/hyperlink" Target="https://www.reynoldsam.com/product/pmc-79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ooth-on.com/products/vytaflex-2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FC2E-4B44-EC38-863A-3065CAE65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Attachment Redesign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6D1B1-00DA-84CB-BFE9-B4C6921CC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err="1">
                <a:latin typeface="D-DIN" panose="020B0504030202030204" pitchFamily="34" charset="77"/>
              </a:rPr>
              <a:t>UrinDX</a:t>
            </a:r>
            <a:r>
              <a:rPr lang="en-US" i="1" dirty="0">
                <a:latin typeface="D-DIN" panose="020B0504030202030204" pitchFamily="34" charset="77"/>
              </a:rPr>
              <a:t> Attachment Module</a:t>
            </a:r>
          </a:p>
        </p:txBody>
      </p:sp>
    </p:spTree>
    <p:extLst>
      <p:ext uri="{BB962C8B-B14F-4D97-AF65-F5344CB8AC3E}">
        <p14:creationId xmlns:p14="http://schemas.microsoft.com/office/powerpoint/2010/main" val="2775703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99BD-4748-37B5-B982-BF458FFA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Suction Cup (Outside of Bowl) V1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E0B09-019B-8145-F341-AE341183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3573" y="1690688"/>
            <a:ext cx="8304853" cy="50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6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6DA9E-1505-8BE6-B5F5-5CC111C4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5719"/>
            <a:ext cx="5291666" cy="4246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D31FA-7FF2-02FF-600F-90DFDD0A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256865" y="1438011"/>
            <a:ext cx="5291667" cy="39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4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A3B3A-2813-636C-4876-99CE77DD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241467"/>
            <a:ext cx="5541166" cy="4375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C7ED6-ABD4-E31F-0F7A-D1F2B5014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66" y="860153"/>
            <a:ext cx="3703461" cy="513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2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8C22-B027-941D-293F-7C34B305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Suction Cup (Outside of Bowl) 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4CE41-34F8-C662-4E00-E9BE42A7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93" y="2142842"/>
            <a:ext cx="9741213" cy="36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95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B2BD-DFBA-7A76-98A4-343FCA7B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6CCD55-1AE7-CD94-06B9-01F288214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809784"/>
              </p:ext>
            </p:extLst>
          </p:nvPr>
        </p:nvGraphicFramePr>
        <p:xfrm>
          <a:off x="838200" y="1825625"/>
          <a:ext cx="7886697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2676071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49902454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944637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8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Suction 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$28.03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0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Flexible Gooseneck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0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VytaFlex 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5492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$72.58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28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62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8C22-B027-941D-293F-7C34B305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Suction Cup (Outside of Bowl) V3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4CE41-34F8-C662-4E00-E9BE42A7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22108" y="1690688"/>
            <a:ext cx="6747784" cy="50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3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4D9827-E94A-68C2-3826-05CAF15A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18473" y="304825"/>
            <a:ext cx="4458156" cy="6248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6CF41-1A95-F02C-90DB-CFF054FB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8" y="395111"/>
            <a:ext cx="5499593" cy="60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B2BD-DFBA-7A76-98A4-343FCA7B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6CCD55-1AE7-CD94-06B9-01F288214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002041"/>
              </p:ext>
            </p:extLst>
          </p:nvPr>
        </p:nvGraphicFramePr>
        <p:xfrm>
          <a:off x="838200" y="1825625"/>
          <a:ext cx="7886697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2676071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49902454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944637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8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Suction Cup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0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Aluminum Wire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0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VytaFlex 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5492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28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12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3EE45-7442-6E53-D350-522F47E4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Attachment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496B1F-AC6D-EF6C-AB9A-D83AF65A6592}"/>
              </a:ext>
            </a:extLst>
          </p:cNvPr>
          <p:cNvGrpSpPr/>
          <p:nvPr/>
        </p:nvGrpSpPr>
        <p:grpSpPr>
          <a:xfrm>
            <a:off x="1247422" y="1690688"/>
            <a:ext cx="9465734" cy="4679759"/>
            <a:chOff x="5994400" y="4051176"/>
            <a:chExt cx="5678131" cy="28072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DA11E5-A6AB-33B3-7F8A-E70A9889B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8041" y="4051176"/>
              <a:ext cx="5354490" cy="280720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F22E71-E5F3-9296-66C0-B33064CB5C1E}"/>
                </a:ext>
              </a:extLst>
            </p:cNvPr>
            <p:cNvSpPr/>
            <p:nvPr/>
          </p:nvSpPr>
          <p:spPr>
            <a:xfrm>
              <a:off x="5994400" y="6649156"/>
              <a:ext cx="609600" cy="208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9815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981BB-9B72-431B-D95C-E295EFAC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9" y="505529"/>
            <a:ext cx="4284863" cy="5846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69FF6-BFAE-152F-0861-316767B6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58749"/>
            <a:ext cx="73152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Ulanzi Adjustable Smartphone Clip Holder Clamp Bracket Aluminum Alloy with  Cold Shoe Mount 1/4&quot; Screw Hole for 7 7 Plus 6 6s 6 Plus - Walmart.com">
            <a:extLst>
              <a:ext uri="{FF2B5EF4-FFF2-40B4-BE49-F238E27FC236}">
                <a16:creationId xmlns:a16="http://schemas.microsoft.com/office/drawing/2014/main" id="{9EA70252-F563-015A-C588-25FEE971A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 b="9931"/>
          <a:stretch/>
        </p:blipFill>
        <p:spPr bwMode="auto">
          <a:xfrm>
            <a:off x="4387152" y="204603"/>
            <a:ext cx="3230989" cy="25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16B62-A34F-E7E4-83A6-67ECC784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 CONDENSED" panose="020B0504030202030204" pitchFamily="34" charset="77"/>
              </a:rPr>
              <a:t>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47190-1525-62EE-36E3-D0FAA8AFB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D-DIN" panose="020B0504030202030204" pitchFamily="34" charset="77"/>
              </a:rPr>
              <a:t>Mechanical Clamp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D-DIN" panose="020B0504030202030204" pitchFamily="34" charset="77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D-DIN" panose="020B0504030202030204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D-DIN" panose="020B0504030202030204" pitchFamily="34" charset="77"/>
              </a:rPr>
              <a:t>Suction Cup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D-DIN" panose="020B0504030202030204" pitchFamily="34" charset="77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D-DIN" panose="020B0504030202030204" pitchFamily="34" charset="77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D-DIN" panose="020B0504030202030204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D-DIN" panose="020B0504030202030204" pitchFamily="34" charset="77"/>
              </a:rPr>
              <a:t>Magnet</a:t>
            </a:r>
          </a:p>
        </p:txBody>
      </p:sp>
      <p:pic>
        <p:nvPicPr>
          <p:cNvPr id="1026" name="Picture 2" descr="Quick-Lock Suction Cups - Set of 2 - AccuGlide Saws">
            <a:extLst>
              <a:ext uri="{FF2B5EF4-FFF2-40B4-BE49-F238E27FC236}">
                <a16:creationId xmlns:a16="http://schemas.microsoft.com/office/drawing/2014/main" id="{F2294BC4-A2CA-404D-803F-2CAF03852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295" y="2749502"/>
            <a:ext cx="2167673" cy="21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E50CAF-7228-AE6E-21A1-FFC277A4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4405"/>
            <a:ext cx="1906859" cy="1906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14DEB-56DF-65D6-04B7-5D665990E8C7}"/>
              </a:ext>
            </a:extLst>
          </p:cNvPr>
          <p:cNvSpPr txBox="1"/>
          <p:nvPr/>
        </p:nvSpPr>
        <p:spPr>
          <a:xfrm>
            <a:off x="9739487" y="6311900"/>
            <a:ext cx="19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*Must hold 150g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2B676-4970-B13C-CCAE-4B359A477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09" y="4917175"/>
            <a:ext cx="1714338" cy="17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75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314E-8A9B-BA9C-DEF5-C49DA5C31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D-DIN" panose="020B0504030202030204" pitchFamily="34" charset="77"/>
              </a:rPr>
              <a:t>Final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D9238-AD7F-CFA3-CDDB-546DBB8671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latin typeface="D-DIN" panose="020B0504030202030204" pitchFamily="34" charset="77"/>
              </a:rPr>
              <a:t>Overview of Concepts</a:t>
            </a:r>
          </a:p>
        </p:txBody>
      </p:sp>
    </p:spTree>
    <p:extLst>
      <p:ext uri="{BB962C8B-B14F-4D97-AF65-F5344CB8AC3E}">
        <p14:creationId xmlns:p14="http://schemas.microsoft.com/office/powerpoint/2010/main" val="100670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F46FF9-892A-4F5B-0F02-EC255C6F49E5}"/>
              </a:ext>
            </a:extLst>
          </p:cNvPr>
          <p:cNvSpPr txBox="1"/>
          <p:nvPr/>
        </p:nvSpPr>
        <p:spPr>
          <a:xfrm>
            <a:off x="914400" y="3526260"/>
            <a:ext cx="4628444" cy="37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Interior Suction Cup 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D142AD-9BF7-683D-8F6C-515F7F687420}"/>
              </a:ext>
            </a:extLst>
          </p:cNvPr>
          <p:cNvSpPr txBox="1"/>
          <p:nvPr/>
        </p:nvSpPr>
        <p:spPr>
          <a:xfrm>
            <a:off x="914400" y="97260"/>
            <a:ext cx="4628444" cy="37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Mechanical Clamp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10E66-033F-7A39-C004-DA36EAA7649D}"/>
              </a:ext>
            </a:extLst>
          </p:cNvPr>
          <p:cNvSpPr txBox="1"/>
          <p:nvPr/>
        </p:nvSpPr>
        <p:spPr>
          <a:xfrm>
            <a:off x="6681064" y="97260"/>
            <a:ext cx="4628444" cy="37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Scorpion 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03ED0B-A9F0-FFE2-CC21-CAB63C39EEE4}"/>
              </a:ext>
            </a:extLst>
          </p:cNvPr>
          <p:cNvSpPr txBox="1"/>
          <p:nvPr/>
        </p:nvSpPr>
        <p:spPr>
          <a:xfrm>
            <a:off x="6649156" y="3526260"/>
            <a:ext cx="4628444" cy="37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-DIN CONDENSED" panose="020B0504030202030204" pitchFamily="34" charset="77"/>
              </a:rPr>
              <a:t>Magnetic Attachment Design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949EA0-92FA-9FC2-DA6E-0EE82B23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55" y="4005002"/>
            <a:ext cx="3681558" cy="2634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B6FA06-9376-6517-5F0F-B42E0675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644" y="3901616"/>
            <a:ext cx="3941201" cy="2869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05EAF-1D72-4BC9-1814-76A4ABF48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733" y="512233"/>
            <a:ext cx="3142402" cy="3014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D82D36-47A4-5A42-0CB2-5DAE6B19B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300" y="416390"/>
            <a:ext cx="3240155" cy="31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78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1996-960D-B162-56E2-4F13D85E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 CONDENSED" panose="020B0504030202030204" pitchFamily="34" charset="77"/>
              </a:rPr>
              <a:t>Mechanical Clamp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A216-1B1F-FFFE-A01D-4B84E3F9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0844" y="1690688"/>
            <a:ext cx="5915108" cy="445646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E3C4986-1CEE-CC77-F030-050074340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188596"/>
              </p:ext>
            </p:extLst>
          </p:nvPr>
        </p:nvGraphicFramePr>
        <p:xfrm>
          <a:off x="7507111" y="1632921"/>
          <a:ext cx="3556000" cy="488076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3297249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594523027"/>
                    </a:ext>
                  </a:extLst>
                </a:gridCol>
              </a:tblGrid>
              <a:tr h="631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Unit Cost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8717894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Knob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D-DIN" panose="020B0504030202030204" pitchFamily="34" charset="77"/>
                        </a:rPr>
                        <a:t>$9.44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040630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Wire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$0.09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1817095"/>
                  </a:ext>
                </a:extLst>
              </a:tr>
              <a:tr h="884018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PMC-790 (Grippers)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$2.38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011796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 err="1">
                          <a:latin typeface="D-DIN" panose="020B0504030202030204" pitchFamily="34" charset="77"/>
                        </a:rPr>
                        <a:t>VytaFlex</a:t>
                      </a:r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 30 (Attachment Module + Wire Exterior)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$2.83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9258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Task 21 (Connector)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$0.27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29740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$15.01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40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937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1996-960D-B162-56E2-4F13D85E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 CONDENSED" panose="020B0504030202030204" pitchFamily="34" charset="77"/>
              </a:rPr>
              <a:t>Mechanical Clamp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1FDCC-20D7-7E1C-3332-2880D096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92" y="1577718"/>
            <a:ext cx="4900229" cy="5004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21A7D-A431-A870-A827-0CDA1A4B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081" y="2479870"/>
            <a:ext cx="3141045" cy="4236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70DF9C-78C6-0EFE-D4F2-AA4AAE1E8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32" y="0"/>
            <a:ext cx="4862870" cy="24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3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AC04-7CA4-C2CA-C822-9F76166C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 CONDENSED" panose="020B0504030202030204" pitchFamily="34" charset="77"/>
              </a:rPr>
              <a:t>Scorpion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20820-19EB-41ED-1171-2B71F6B7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2652" y="1690688"/>
            <a:ext cx="5846633" cy="4359029"/>
          </a:xfrm>
          <a:prstGeom prst="rect">
            <a:avLst/>
          </a:prstGeom>
        </p:spPr>
      </p:pic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5E9D2F3-AB84-8A21-00A1-7BAFEADC8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399845"/>
              </p:ext>
            </p:extLst>
          </p:nvPr>
        </p:nvGraphicFramePr>
        <p:xfrm>
          <a:off x="7507111" y="1632921"/>
          <a:ext cx="3556000" cy="399674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3297249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594523027"/>
                    </a:ext>
                  </a:extLst>
                </a:gridCol>
              </a:tblGrid>
              <a:tr h="631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Unit Cost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8717894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Suction Cup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D-DIN" panose="020B0504030202030204" pitchFamily="34" charset="77"/>
                        </a:rPr>
                        <a:t>$11.37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040630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Wire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$3.70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1817095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 err="1">
                          <a:latin typeface="D-DIN" panose="020B0504030202030204" pitchFamily="34" charset="77"/>
                        </a:rPr>
                        <a:t>VytaFlex</a:t>
                      </a:r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 30 (Attachment Module + Wire Exterior)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$2.72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9258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Task 21 (Connector)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$0.27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999574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$18.06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40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621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9FCBD2-828B-C164-D5FD-D764FD57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71372" y="187738"/>
            <a:ext cx="2503571" cy="3508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9AC04-7CA4-C2CA-C822-9F76166C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 CONDENSED" panose="020B0504030202030204" pitchFamily="34" charset="77"/>
              </a:rPr>
              <a:t>Scorpion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DD148-7123-4438-1F97-F988CE9F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325" y="3331349"/>
            <a:ext cx="3125667" cy="3448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BA817-D18E-7775-9699-2EA1BD4E1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84" y="1690688"/>
            <a:ext cx="4263303" cy="49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72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AC04-7CA4-C2CA-C822-9F76166C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 CONDENSED" panose="020B0504030202030204" pitchFamily="34" charset="77"/>
              </a:rPr>
              <a:t>Suction Cup Interior Design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C686C7-B3F5-321C-FCDC-6ED1EA062FD4}"/>
              </a:ext>
            </a:extLst>
          </p:cNvPr>
          <p:cNvGrpSpPr/>
          <p:nvPr/>
        </p:nvGrpSpPr>
        <p:grpSpPr>
          <a:xfrm>
            <a:off x="469571" y="2167467"/>
            <a:ext cx="6766606" cy="3471333"/>
            <a:chOff x="159081" y="3692388"/>
            <a:chExt cx="5863495" cy="29563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B4884B-2C41-3985-72E0-ACFB17B3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81" y="3692388"/>
              <a:ext cx="5863495" cy="295638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6629DA-F290-DE25-08BE-768947D95343}"/>
                </a:ext>
              </a:extLst>
            </p:cNvPr>
            <p:cNvSpPr/>
            <p:nvPr/>
          </p:nvSpPr>
          <p:spPr>
            <a:xfrm>
              <a:off x="159081" y="6377838"/>
              <a:ext cx="609600" cy="270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51CFC4C-A699-D4E9-78E6-94FEEA353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799134"/>
              </p:ext>
            </p:extLst>
          </p:nvPr>
        </p:nvGraphicFramePr>
        <p:xfrm>
          <a:off x="7797800" y="2361958"/>
          <a:ext cx="3556000" cy="32102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3297249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594523027"/>
                    </a:ext>
                  </a:extLst>
                </a:gridCol>
              </a:tblGrid>
              <a:tr h="631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Unit Cost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8717894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 err="1">
                          <a:latin typeface="D-DIN" panose="020B0504030202030204" pitchFamily="34" charset="77"/>
                        </a:rPr>
                        <a:t>Luer</a:t>
                      </a:r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 Lock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D-DIN" panose="020B0504030202030204" pitchFamily="34" charset="77"/>
                        </a:rPr>
                        <a:t>$2.66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040630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 err="1">
                          <a:latin typeface="D-DIN" panose="020B0504030202030204" pitchFamily="34" charset="77"/>
                        </a:rPr>
                        <a:t>VytaFlex</a:t>
                      </a:r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 30 (Attachment Module)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$2.37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9258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Task 21 (Connector)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$0.27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794398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$5.65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40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847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AC04-7CA4-C2CA-C822-9F76166C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 CONDENSED" panose="020B0504030202030204" pitchFamily="34" charset="77"/>
              </a:rPr>
              <a:t>Suction Cup Interior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B437D-36BA-17D3-9B83-9B5100EE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31" y="1719486"/>
            <a:ext cx="4689003" cy="4420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A23D43-34A7-B990-EFAA-7B8A0DE12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9" y="1400756"/>
            <a:ext cx="5562461" cy="505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44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AC04-7CA4-C2CA-C822-9F76166C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 CONDENSED" panose="020B0504030202030204" pitchFamily="34" charset="77"/>
              </a:rPr>
              <a:t>Magnetic Attachment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56EB3-55A0-63B6-978F-381132BD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7237" y="1941689"/>
            <a:ext cx="7028813" cy="4024620"/>
          </a:xfrm>
          <a:prstGeom prst="rect">
            <a:avLst/>
          </a:prstGeom>
        </p:spPr>
      </p:pic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15F0B3DC-7F1B-1CE0-6962-8BE87B668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06881"/>
              </p:ext>
            </p:extLst>
          </p:nvPr>
        </p:nvGraphicFramePr>
        <p:xfrm>
          <a:off x="8170333" y="2281070"/>
          <a:ext cx="3556000" cy="29359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3297249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594523027"/>
                    </a:ext>
                  </a:extLst>
                </a:gridCol>
              </a:tblGrid>
              <a:tr h="631442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Unit Cost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8717894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Magnets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D-DIN" panose="020B0504030202030204" pitchFamily="34" charset="77"/>
                        </a:rPr>
                        <a:t>$5.70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0040630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 err="1">
                          <a:latin typeface="D-DIN" panose="020B0504030202030204" pitchFamily="34" charset="77"/>
                        </a:rPr>
                        <a:t>VytaFlex</a:t>
                      </a:r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 30 (Soft Casing)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$8.58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92583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Task 21 (Connector)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-DIN" panose="020B0504030202030204" pitchFamily="34" charset="77"/>
                        </a:rPr>
                        <a:t>$0.27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341176"/>
                  </a:ext>
                </a:extLst>
              </a:tr>
              <a:tr h="512169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latin typeface="D-DIN CONDENSED" panose="020B0504030202030204" pitchFamily="34" charset="77"/>
                        </a:rPr>
                        <a:t>$14.55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40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436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AC04-7CA4-C2CA-C822-9F76166C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D-DIN CONDENSED" panose="020B0504030202030204" pitchFamily="34" charset="77"/>
              </a:rPr>
              <a:t>Magnetic Attachment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62FF2-ABC2-A632-BE78-2D2574918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36"/>
          <a:stretch/>
        </p:blipFill>
        <p:spPr>
          <a:xfrm>
            <a:off x="7786384" y="3253291"/>
            <a:ext cx="3254368" cy="3479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E4C313-753E-B1A4-5E7A-CADE2AF3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18" y="124757"/>
            <a:ext cx="3334534" cy="2981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E2D35-128A-8130-3EF6-DCB5841F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90" y="1615455"/>
            <a:ext cx="5997616" cy="47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7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B238-6E7A-4E62-7E94-3EF63BD0C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Iterations</a:t>
            </a:r>
          </a:p>
        </p:txBody>
      </p:sp>
    </p:spTree>
    <p:extLst>
      <p:ext uri="{BB962C8B-B14F-4D97-AF65-F5344CB8AC3E}">
        <p14:creationId xmlns:p14="http://schemas.microsoft.com/office/powerpoint/2010/main" val="3829746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5EFE-0C8A-9662-CAD3-806DC687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Clamp V1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A0B5F-DA71-1857-84E4-6B2C67B3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8366" y="1488204"/>
            <a:ext cx="8695267" cy="50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8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5D83B-BEB3-C4E4-CCFB-B8F1CC4F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2736" y="941146"/>
            <a:ext cx="5633576" cy="4975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414FC-B017-881A-F3DB-7C84A48A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6312" y="941145"/>
            <a:ext cx="5633575" cy="49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4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47D5C6-A9C3-269B-FB5C-AAFDFB65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86" y="609600"/>
            <a:ext cx="4315140" cy="5819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369E1-99E5-A38D-B470-AE3CEFEC8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011" y="1701800"/>
            <a:ext cx="6375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B2BD-DFBA-7A76-98A4-343FCA7B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6CCD55-1AE7-CD94-06B9-01F288214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210768"/>
              </p:ext>
            </p:extLst>
          </p:nvPr>
        </p:nvGraphicFramePr>
        <p:xfrm>
          <a:off x="838200" y="1825625"/>
          <a:ext cx="788669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2676071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49902454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944637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8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Hinge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99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Knob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PMC-790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0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VytaFlex 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6527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$27.38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28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34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3000-364A-5273-8704-8792A8B9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Suction Cup (Inside of Bowl)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27084-EA34-C5F0-5228-995583A7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90" y="2218531"/>
            <a:ext cx="5621910" cy="3443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C4F01-6009-7E56-464D-088E2E811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23" y="2216943"/>
            <a:ext cx="5511800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38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B2BD-DFBA-7A76-98A4-343FCA7B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6CCD55-1AE7-CD94-06B9-01F288214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354397"/>
              </p:ext>
            </p:extLst>
          </p:nvPr>
        </p:nvGraphicFramePr>
        <p:xfrm>
          <a:off x="838200" y="1825625"/>
          <a:ext cx="7886697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2676071156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49902454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944637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38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hlinkClick r:id="rId2"/>
                        </a:rPr>
                        <a:t>VytaFlex</a:t>
                      </a:r>
                      <a:r>
                        <a:rPr lang="en-US" dirty="0">
                          <a:hlinkClick r:id="rId2"/>
                        </a:rPr>
                        <a:t> 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047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28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25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12130</TotalTime>
  <Words>300</Words>
  <Application>Microsoft Macintosh PowerPoint</Application>
  <PresentationFormat>Widescreen</PresentationFormat>
  <Paragraphs>136</Paragraphs>
  <Slides>29</Slides>
  <Notes>0</Notes>
  <HiddenSlides>17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D-DIN</vt:lpstr>
      <vt:lpstr>D-DIN CONDENSED</vt:lpstr>
      <vt:lpstr>Office Theme</vt:lpstr>
      <vt:lpstr>Attachment Redesign</vt:lpstr>
      <vt:lpstr>Proposals</vt:lpstr>
      <vt:lpstr>Design Iterations</vt:lpstr>
      <vt:lpstr>Mechanical Clamp V1</vt:lpstr>
      <vt:lpstr>PowerPoint Presentation</vt:lpstr>
      <vt:lpstr>PowerPoint Presentation</vt:lpstr>
      <vt:lpstr>Bill of Materials</vt:lpstr>
      <vt:lpstr>Suction Cup (Inside of Bowl)</vt:lpstr>
      <vt:lpstr>Bill of Materials</vt:lpstr>
      <vt:lpstr>Suction Cup (Outside of Bowl) V1</vt:lpstr>
      <vt:lpstr>PowerPoint Presentation</vt:lpstr>
      <vt:lpstr>PowerPoint Presentation</vt:lpstr>
      <vt:lpstr>Suction Cup (Outside of Bowl) V2</vt:lpstr>
      <vt:lpstr>Bill of Materials</vt:lpstr>
      <vt:lpstr>Suction Cup (Outside of Bowl) V3</vt:lpstr>
      <vt:lpstr>PowerPoint Presentation</vt:lpstr>
      <vt:lpstr>Bill of Materials</vt:lpstr>
      <vt:lpstr>Magnetic Attachment</vt:lpstr>
      <vt:lpstr>PowerPoint Presentation</vt:lpstr>
      <vt:lpstr>Final Selection</vt:lpstr>
      <vt:lpstr>PowerPoint Presentation</vt:lpstr>
      <vt:lpstr>Mechanical Clamp</vt:lpstr>
      <vt:lpstr>Mechanical Clamp</vt:lpstr>
      <vt:lpstr>Scorpion Design</vt:lpstr>
      <vt:lpstr>Scorpion Design</vt:lpstr>
      <vt:lpstr>Suction Cup Interior Design</vt:lpstr>
      <vt:lpstr>Suction Cup Interior Design</vt:lpstr>
      <vt:lpstr>Magnetic Attachment Design</vt:lpstr>
      <vt:lpstr>Magnetic Attachment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Attachment Redesign</dc:title>
  <dc:creator>Ibrahim Al-Akash</dc:creator>
  <cp:lastModifiedBy>Ibrahim Al-Akash</cp:lastModifiedBy>
  <cp:revision>6</cp:revision>
  <dcterms:created xsi:type="dcterms:W3CDTF">2023-05-26T15:17:23Z</dcterms:created>
  <dcterms:modified xsi:type="dcterms:W3CDTF">2023-06-09T16:58:54Z</dcterms:modified>
</cp:coreProperties>
</file>